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1" r:id="rId8"/>
    <p:sldId id="2147472360"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2E824-22F1-4C08-9BD3-7B2948C671C9}" v="248" dt="2024-04-19T16:00:48.181"/>
    <p1510:client id="{FCA7C9C7-0B34-4D1C-79EF-562C6BB65571}" v="213" dt="2024-04-19T16:10:25.261"/>
    <p1510:client id="{FCA80545-A11E-4CF6-AF97-918F608BB386}" v="993" dt="2024-04-19T16:07:24.3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4/19/2024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Kaggle page grabbed its data from Zenodo.org where all the credit card information was stored.</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Access: </a:t>
                      </a:r>
                      <a:r>
                        <a:rPr lang="en-US" sz="1050">
                          <a:hlinkClick r:id="rId3"/>
                        </a:rPr>
                        <a:t>Prediction of Churning Credit Card Customers (zenodo.org)</a:t>
                      </a:r>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640973999"/>
              </p:ext>
            </p:extLst>
          </p:nvPr>
        </p:nvGraphicFramePr>
        <p:xfrm>
          <a:off x="556381" y="1511905"/>
          <a:ext cx="11100688" cy="2726787"/>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391507">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b="0" kern="1200">
                          <a:solidFill>
                            <a:schemeClr val="tx1"/>
                          </a:solidFill>
                          <a:effectLst/>
                          <a:latin typeface="+mn-lt"/>
                          <a:ea typeface="+mn-ea"/>
                          <a:cs typeface="+mn-cs"/>
                        </a:rPr>
                        <a:t>By o</a:t>
                      </a:r>
                      <a:r>
                        <a:rPr lang="en-US" sz="1050" kern="1200">
                          <a:solidFill>
                            <a:schemeClr val="tx1"/>
                          </a:solidFill>
                          <a:effectLst/>
                          <a:latin typeface="+mn-lt"/>
                          <a:ea typeface="+mn-ea"/>
                          <a:cs typeface="+mn-cs"/>
                        </a:rPr>
                        <a:t>bserving the Kaggle information and analyzing the dataset, there are no missing values in any feature information, which is exceptional for the teamwork in data cleaning process. Most of the problem results could arise from decision making,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these types of cases. When talking about these problems, for categorical values, the focus is on what type of profile or category is better to analyze. The risk of not having this in consideration will result in a model that is not capable of approaching reality, since it will only consider the categories with the greatest amount of data. The best way to approach this is to make a configuration in hyperparameters to split the same amount of data by category for training the model. This will result in a balanced classification.</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the dataset features in detail, this could be a minimal risk, because most of the integer data is statistically normal. This means that data will not be imbalanced in the case of this type of data. Finally, despite there being some outliers, they do not represent more than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312143134"/>
              </p:ext>
            </p:extLst>
          </p:nvPr>
        </p:nvGraphicFramePr>
        <p:xfrm>
          <a:off x="556381" y="1511904"/>
          <a:ext cx="11100688" cy="316131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Modeling Techniques*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buNone/>
                      </a:pPr>
                      <a:r>
                        <a:rPr lang="en-US" sz="1050" b="0" i="0" u="none" strike="noStrike" kern="1200" baseline="0" noProof="0">
                          <a:solidFill>
                            <a:srgbClr val="000000"/>
                          </a:solidFill>
                          <a:effectLst/>
                          <a:latin typeface="Open Sans"/>
                        </a:rPr>
                        <a:t>Despite there being many options of classification algorithms, the best options to approach this case will be selected from the simplest model to the most complex model, according to the implementation of this project: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Logistic Regression: </a:t>
                      </a:r>
                      <a:r>
                        <a:rPr lang="en-US" sz="1050" b="0" i="0" u="none" strike="noStrike" kern="1200" baseline="0">
                          <a:solidFill>
                            <a:srgbClr val="000000"/>
                          </a:solidFill>
                          <a:effectLst/>
                          <a:latin typeface="Open Sans"/>
                          <a:ea typeface="+mn-ea"/>
                          <a:cs typeface="+mn-cs"/>
                        </a:rPr>
                        <a:t>In some cases, a complex model may not be the best way to approach a problem, and every classification problem needs to start from the simplest way to get a base accuracy score. Another perspective is about the problem case, because the objective of this project is to determine between yes or no.</a:t>
                      </a:r>
                    </a:p>
                    <a:p>
                      <a:pPr lvl="0">
                        <a:buNone/>
                      </a:pPr>
                      <a:endParaRPr lang="en-US" sz="1050" b="1"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K-Nearest Neighbor: </a:t>
                      </a:r>
                      <a:r>
                        <a:rPr lang="en-US" sz="1050" b="0" i="0" u="none" strike="noStrike" kern="1200" baseline="0">
                          <a:solidFill>
                            <a:srgbClr val="000000"/>
                          </a:solidFill>
                          <a:effectLst/>
                          <a:latin typeface="Open Sans"/>
                          <a:ea typeface="+mn-ea"/>
                          <a:cs typeface="+mn-cs"/>
                        </a:rPr>
                        <a:t>In this model, it is intended to classify a result based on which group of points is nearest positionally. This could be an alternative model to use because there are numerous features that can be selected.</a:t>
                      </a:r>
                    </a:p>
                    <a:p>
                      <a:endParaRPr lang="en-US" sz="1050" b="0" i="0" u="none" strike="noStrike" kern="1200" baseline="0">
                        <a:solidFill>
                          <a:srgbClr val="000000"/>
                        </a:solidFill>
                        <a:effectLst/>
                        <a:latin typeface="Open Sans"/>
                        <a:ea typeface="+mn-ea"/>
                        <a:cs typeface="+mn-cs"/>
                      </a:endParaRPr>
                    </a:p>
                    <a:p>
                      <a:pPr marL="0" lvl="0" indent="0" algn="l">
                        <a:lnSpc>
                          <a:spcPct val="100000"/>
                        </a:lnSpc>
                      </a:pPr>
                      <a:r>
                        <a:rPr lang="en-US" sz="1050" b="1" kern="1200">
                          <a:solidFill>
                            <a:schemeClr val="tx1"/>
                          </a:solidFill>
                          <a:effectLst/>
                          <a:latin typeface="+mn-lt"/>
                          <a:ea typeface="+mn-ea"/>
                          <a:cs typeface="+mn-cs"/>
                        </a:rPr>
                        <a:t>Decision Tree: </a:t>
                      </a:r>
                      <a:r>
                        <a:rPr lang="en-US" sz="1050" b="0" i="0" u="none" strike="noStrike" kern="1200" baseline="0">
                          <a:solidFill>
                            <a:srgbClr val="000000"/>
                          </a:solidFill>
                          <a:effectLst/>
                          <a:latin typeface="Open Sans"/>
                          <a:ea typeface="+mn-ea"/>
                          <a:cs typeface="+mn-cs"/>
                        </a:rPr>
                        <a:t>This model can be excellent for many classification problems; In some cases, this could be a base model cause is ever worth it to use. Around the decision rules, it could be made according to the features selected.</a:t>
                      </a:r>
                    </a:p>
                    <a:p>
                      <a:pPr marL="0" lvl="0" indent="0" algn="l">
                        <a:lnSpc>
                          <a:spcPct val="100000"/>
                        </a:lnSpc>
                        <a:buNone/>
                      </a:pPr>
                      <a:endParaRPr lang="en-US" sz="1050" b="1" i="0" u="none" strike="noStrike" kern="1200" baseline="0" noProof="0">
                        <a:solidFill>
                          <a:srgbClr val="000000"/>
                        </a:solidFill>
                        <a:effectLst/>
                        <a:latin typeface="Open Sans"/>
                      </a:endParaRPr>
                    </a:p>
                    <a:p>
                      <a:pPr lvl="0">
                        <a:buNone/>
                      </a:pPr>
                      <a:endParaRPr lang="en-US" sz="1050" b="1"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Support Vector Machines (SVM): </a:t>
                      </a:r>
                      <a:r>
                        <a:rPr lang="en-US" sz="1050" b="0" i="0" u="none" strike="noStrike" kern="1200" baseline="0">
                          <a:solidFill>
                            <a:srgbClr val="000000"/>
                          </a:solidFill>
                          <a:effectLst/>
                          <a:latin typeface="Open Sans"/>
                          <a:ea typeface="+mn-ea"/>
                          <a:cs typeface="+mn-cs"/>
                        </a:rPr>
                        <a:t>According to different features, a line is created that separates two groups. Despite being a suitable model for classification problems, it is likely that the data is not linearly separable.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a:solidFill>
                          <a:srgbClr val="000000"/>
                        </a:solidFill>
                        <a:effectLst/>
                        <a:latin typeface="Open Sans"/>
                        <a:ea typeface="Open Sans"/>
                        <a:cs typeface="Open Sans"/>
                      </a:endParaRPr>
                    </a:p>
                    <a:p>
                      <a:pPr algn="l" fontAlgn="auto"/>
                      <a:endParaRPr lang="en-US" sz="1050" b="0" i="1" u="none" strike="noStrike">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275455907"/>
              </p:ext>
            </p:extLst>
          </p:nvPr>
        </p:nvGraphicFramePr>
        <p:xfrm>
          <a:off x="556381" y="1511904"/>
          <a:ext cx="11100688" cy="335844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Jupyter Notebook</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sp>
        <p:nvSpPr>
          <p:cNvPr id="3" name="Slide Number Placeholder 2"/>
          <p:cNvSpPr>
            <a:spLocks noGrp="1"/>
          </p:cNvSpPr>
          <p:nvPr>
            <p:ph type="sldNum" sz="quarter" idx="4294967295"/>
          </p:nvPr>
        </p:nvSpPr>
        <p:spPr>
          <a:xfrm>
            <a:off x="11136313" y="6407150"/>
            <a:ext cx="1055687" cy="252413"/>
          </a:xfrm>
          <a:prstGeom prst="rect">
            <a:avLst/>
          </a:prstGeom>
        </p:spPr>
        <p:txBody>
          <a:bodyPr/>
          <a:lstStyle/>
          <a:p>
            <a:fld id="{95CC1D26-A9BD-4BDE-BDD9-08EDBAE96860}" type="slidenum">
              <a:rPr lang="en-GB">
                <a:latin typeface="Arial"/>
              </a:rPr>
              <a:pPr/>
              <a:t>16</a:t>
            </a:fld>
            <a:endParaRPr lang="en-GB">
              <a:latin typeface="Arial"/>
            </a:endParaRPr>
          </a:p>
        </p:txBody>
      </p:sp>
      <p:graphicFrame>
        <p:nvGraphicFramePr>
          <p:cNvPr id="5" name="Group 3"/>
          <p:cNvGraphicFramePr>
            <a:graphicFrameLocks noGrp="1"/>
          </p:cNvGraphicFramePr>
          <p:nvPr>
            <p:extLst>
              <p:ext uri="{D42A27DB-BD31-4B8C-83A1-F6EECF244321}">
                <p14:modId xmlns:p14="http://schemas.microsoft.com/office/powerpoint/2010/main" val="100036740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a:ln>
                            <a:noFill/>
                          </a:ln>
                          <a:solidFill>
                            <a:srgbClr val="313131"/>
                          </a:solidFill>
                          <a:effectLst/>
                        </a:rPr>
                        <a:t>Week Number</a:t>
                      </a:r>
                      <a:r>
                        <a:rPr lang="en-US" altLang="ja-JP" sz="1100" b="1" u="none" strike="noStrike" cap="none" normalizeH="0" baseline="0">
                          <a:ln>
                            <a:noFill/>
                          </a:ln>
                          <a:solidFill>
                            <a:srgbClr val="313131"/>
                          </a:solidFill>
                          <a:effectLst/>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a:ln>
                            <a:noFill/>
                          </a:ln>
                          <a:solidFill>
                            <a:srgbClr val="313131"/>
                          </a:solidFill>
                          <a:effectLst/>
                          <a:latin typeface="Arial"/>
                          <a:ea typeface="ＭＳ Ｐゴシック"/>
                        </a:rPr>
                        <a:t>Status Update</a:t>
                      </a:r>
                      <a:r>
                        <a:rPr lang="en-US" altLang="ja-JP" sz="1100" b="1" i="0" u="none" strike="noStrike" cap="none" normalizeH="0" baseline="0">
                          <a:ln>
                            <a:noFill/>
                          </a:ln>
                          <a:solidFill>
                            <a:srgbClr val="313131"/>
                          </a:solidFill>
                          <a:effectLst/>
                          <a:latin typeface="Arial"/>
                          <a:ea typeface="ＭＳ Ｐゴシック"/>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a:ln>
                            <a:noFill/>
                          </a:ln>
                          <a:solidFill>
                            <a:schemeClr val="bg1"/>
                          </a:solidFill>
                          <a:effectLst/>
                        </a:rPr>
                        <a:t>Milestones</a:t>
                      </a:r>
                      <a:r>
                        <a:rPr lang="en-US" altLang="ja-JP" sz="1100" b="1" i="1" u="none" strike="noStrike" cap="none" normalizeH="0" baseline="0">
                          <a:ln>
                            <a:noFill/>
                          </a:ln>
                          <a:solidFill>
                            <a:schemeClr val="bg1"/>
                          </a:solidFill>
                          <a:effectLst/>
                        </a:rPr>
                        <a:t> </a:t>
                      </a:r>
                      <a:endParaRPr kumimoji="0" lang="en-US" altLang="ja-JP" sz="1100" b="1" i="1" u="none" strike="noStrike" cap="none" normalizeH="0" baseline="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VT Feedback </a:t>
                      </a:r>
                      <a:r>
                        <a:rPr kumimoji="0" lang="en-US" sz="800" b="1" i="1" u="none" strike="noStrike" kern="1200" cap="none" normalizeH="0" baseline="0" err="1">
                          <a:ln>
                            <a:noFill/>
                          </a:ln>
                          <a:solidFill>
                            <a:schemeClr val="bg1"/>
                          </a:solidFill>
                          <a:effectLst/>
                          <a:latin typeface="Arial"/>
                          <a:ea typeface="+mn-ea"/>
                          <a:cs typeface="+mn-cs"/>
                        </a:rPr>
                        <a:t>Avaliable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Flatiron Feedback Available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Final Pres.</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Formulate business problem</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Find data set</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Perform literature review</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Implement solution</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Preliminary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Final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Evaluate and Benchmark</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Presentation Prep</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7658100" y="4842381"/>
            <a:ext cx="4192488" cy="121562"/>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28501821"/>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credit card company's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518636481"/>
              </p:ext>
            </p:extLst>
          </p:nvPr>
        </p:nvGraphicFramePr>
        <p:xfrm>
          <a:off x="718864" y="1510030"/>
          <a:ext cx="10636065" cy="3864214"/>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63508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80861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metrics the credit card company would want to focus on, are accuracy and recall. Accuracy is to test the general correctness of the model and is important to analyze since the company will want to get information on how well the model avoids False Positives and False Negatives. However, they will want to further look at the recall of the model since False Negatives are much more detrimental to the company. False Negatives would be a customer that the model does not believe is going to churn but does in fact churn while False Positives are the opposite. Thus, recall will be focused on since False Negatives are to be prioritized as these will affect the companies’ bottom lines, while the False Positives will not.</a:t>
                      </a: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Churn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r h="897407">
                <a:tc>
                  <a:txBody>
                    <a:bodyPr/>
                    <a:lstStyle/>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endParaRPr lang="en-US" sz="1050" b="0" i="0" u="none" strike="noStrike" baseline="0" noProof="0">
                        <a:solidFill>
                          <a:srgbClr val="000000"/>
                        </a:solidFill>
                        <a:effectLst/>
                        <a:latin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862880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44223352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client needs, particularly with the help of technologies and digital tools. However, our team is aware that clients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Clients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Props1.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2308DE-6F00-4CBF-8D3A-77DDCF12D455}">
  <ds:schemaRefs>
    <ds:schemaRef ds:uri="http://schemas.microsoft.com/sharepoint/v3/contenttype/forms"/>
  </ds:schemaRefs>
</ds:datastoreItem>
</file>

<file path=customXml/itemProps3.xml><?xml version="1.0" encoding="utf-8"?>
<ds:datastoreItem xmlns:ds="http://schemas.openxmlformats.org/officeDocument/2006/customXml" ds:itemID="{BA62ABF4-C375-449C-9CBF-FBBF0DC27BB3}">
  <ds:schemaRefs>
    <ds:schemaRef ds:uri="020100ae-1eb6-4747-a25b-6dc6dcbd1e73"/>
    <ds:schemaRef ds:uri="8c723c61-34f3-420c-a1b5-94b8a6cead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DTA_Master PPT Template</Template>
  <TotalTime>0</TotalTime>
  <Words>3598</Words>
  <Application>Microsoft Office PowerPoint</Application>
  <PresentationFormat>Widescreen</PresentationFormat>
  <Paragraphs>249</Paragraphs>
  <Slides>16</Slides>
  <Notes>16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8" baseType="lpstr">
      <vt:lpstr>Arial</vt:lpstr>
      <vt:lpstr>Calibri</vt:lpstr>
      <vt:lpstr>Calibri Light</vt:lpstr>
      <vt:lpstr>Open Sans</vt:lpstr>
      <vt:lpstr>Open Sans Light</vt:lpstr>
      <vt:lpstr>Open Sans Semibold</vt:lpstr>
      <vt:lpstr>Symbol</vt:lpstr>
      <vt:lpstr>Verdana</vt:lpstr>
      <vt:lpstr>Wingdings 2</vt:lpstr>
      <vt:lpstr>DTA_Master_Theme</vt:lpstr>
      <vt:lpstr>2_Deloitte Brand Theme</vt:lpstr>
      <vt:lpstr>think-cell Slide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lastModifiedBy>Jarcik, Andrew</cp:lastModifiedBy>
  <cp:revision>2</cp:revision>
  <dcterms:created xsi:type="dcterms:W3CDTF">2023-08-28T12:36:49Z</dcterms:created>
  <dcterms:modified xsi:type="dcterms:W3CDTF">2024-04-19T16:12:05Z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